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88" r:id="rId3"/>
    <p:sldId id="461" r:id="rId5"/>
    <p:sldId id="289" r:id="rId6"/>
    <p:sldId id="380" r:id="rId7"/>
    <p:sldId id="303" r:id="rId8"/>
    <p:sldId id="333" r:id="rId9"/>
    <p:sldId id="334" r:id="rId10"/>
    <p:sldId id="335" r:id="rId11"/>
    <p:sldId id="309" r:id="rId12"/>
    <p:sldId id="366" r:id="rId13"/>
    <p:sldId id="445" r:id="rId14"/>
    <p:sldId id="446" r:id="rId15"/>
    <p:sldId id="425" r:id="rId16"/>
    <p:sldId id="426" r:id="rId17"/>
    <p:sldId id="427" r:id="rId18"/>
    <p:sldId id="336" r:id="rId19"/>
    <p:sldId id="370" r:id="rId20"/>
    <p:sldId id="302" r:id="rId21"/>
    <p:sldId id="371" r:id="rId22"/>
    <p:sldId id="372" r:id="rId23"/>
    <p:sldId id="374" r:id="rId24"/>
    <p:sldId id="375" r:id="rId25"/>
    <p:sldId id="376" r:id="rId26"/>
    <p:sldId id="377" r:id="rId27"/>
    <p:sldId id="378" r:id="rId28"/>
    <p:sldId id="486" r:id="rId29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31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079287-648C-4B3D-8FE1-F0E0722F132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482600"/>
            <a:ext cx="9144000" cy="45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54000" y="113268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293228" y="2925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微软雅黑" panose="020B0503020204020204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0.jpeg"/><Relationship Id="rId2" Type="http://schemas.openxmlformats.org/officeDocument/2006/relationships/tags" Target="../tags/tag14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2.jpeg"/><Relationship Id="rId2" Type="http://schemas.openxmlformats.org/officeDocument/2006/relationships/tags" Target="../tags/tag15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15.xml"/><Relationship Id="rId7" Type="http://schemas.openxmlformats.org/officeDocument/2006/relationships/tags" Target="../tags/tag19.xml"/><Relationship Id="rId6" Type="http://schemas.openxmlformats.org/officeDocument/2006/relationships/image" Target="../media/image15.jpeg"/><Relationship Id="rId5" Type="http://schemas.openxmlformats.org/officeDocument/2006/relationships/tags" Target="../tags/tag18.xml"/><Relationship Id="rId4" Type="http://schemas.openxmlformats.org/officeDocument/2006/relationships/image" Target="../media/image14.jpeg"/><Relationship Id="rId3" Type="http://schemas.openxmlformats.org/officeDocument/2006/relationships/tags" Target="../tags/tag17.xml"/><Relationship Id="rId2" Type="http://schemas.openxmlformats.org/officeDocument/2006/relationships/image" Target="../media/image13.jpeg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jpeg"/><Relationship Id="rId1" Type="http://schemas.openxmlformats.org/officeDocument/2006/relationships/tags" Target="../tags/tag2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8.jpeg"/><Relationship Id="rId1" Type="http://schemas.openxmlformats.org/officeDocument/2006/relationships/tags" Target="../tags/tag25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9.jpeg"/><Relationship Id="rId1" Type="http://schemas.openxmlformats.org/officeDocument/2006/relationships/tags" Target="../tags/tag26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1" Type="http://schemas.openxmlformats.org/officeDocument/2006/relationships/tags" Target="../tags/tag27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1.png"/><Relationship Id="rId1" Type="http://schemas.openxmlformats.org/officeDocument/2006/relationships/tags" Target="../tags/tag28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2.png"/><Relationship Id="rId1" Type="http://schemas.openxmlformats.org/officeDocument/2006/relationships/tags" Target="../tags/tag29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3.png"/><Relationship Id="rId1" Type="http://schemas.openxmlformats.org/officeDocument/2006/relationships/tags" Target="../tags/tag3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slide" Target="slide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slide" Target="slide3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slide" Target="slide18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image" Target="../media/image4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251086"/>
            <a:ext cx="2740288" cy="39360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49128" y="467767"/>
            <a:ext cx="1331018" cy="385100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607310" y="1250950"/>
            <a:ext cx="3929380" cy="127063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舞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蹈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鉴</a:t>
            </a:r>
            <a:r>
              <a:rPr lang="en-US" altLang="zh-CN" sz="4800" b="1" dirty="0">
                <a:solidFill>
                  <a:srgbClr val="7030A0"/>
                </a:solidFill>
                <a:cs typeface="+mn-ea"/>
                <a:sym typeface="+mn-lt"/>
              </a:rPr>
              <a:t>  </a:t>
            </a:r>
            <a:r>
              <a:rPr lang="zh-CN" altLang="zh-CN" sz="4800" b="1" dirty="0">
                <a:solidFill>
                  <a:srgbClr val="7030A0"/>
                </a:solidFill>
                <a:cs typeface="+mn-ea"/>
                <a:sym typeface="+mn-lt"/>
              </a:rPr>
              <a:t>赏</a:t>
            </a:r>
            <a:endParaRPr lang="zh-CN" altLang="en-US" sz="48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85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725" y="1045845"/>
            <a:ext cx="491871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探索期（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1949—1956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这一时期的创作基础来源于苏联芭蕾舞剧模式，代表作有《罂粟花》《和平鸽》等。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629275" y="769620"/>
            <a:ext cx="3076575" cy="35693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noAutofit/>
          </a:bodyPr>
          <a:p>
            <a:pPr indent="284480"/>
            <a:r>
              <a:rPr lang="en-US" altLang="zh-CN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endParaRPr lang="en-US" altLang="zh-CN" sz="1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/>
            <a:r>
              <a:rPr lang="en-US" altLang="zh-CN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</a:t>
            </a:r>
            <a:r>
              <a:rPr lang="zh-CN" altLang="en-US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《罂粟花》</a:t>
            </a:r>
            <a:endParaRPr lang="zh-CN" altLang="en-US" sz="1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新舞蹈艺术</a:t>
            </a:r>
            <a:r>
              <a:rPr lang="en-US" altLang="zh-CN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的奠基人吴晓邦于</a:t>
            </a:r>
            <a:r>
              <a:rPr lang="en-US" altLang="zh-CN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1939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年创作的三幕舞剧。</a:t>
            </a:r>
            <a:endParaRPr lang="zh-CN" altLang="en-US" sz="16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endParaRPr lang="en-US" altLang="zh-CN" sz="1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</a:t>
            </a:r>
            <a:r>
              <a:rPr lang="zh-CN" altLang="en-US" sz="1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《和平鸽》</a:t>
            </a:r>
            <a:endParaRPr lang="zh-CN" altLang="en-US" sz="16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1950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年，欧阳予倩、戴爱莲等运用芭蕾形式和技法创作，标志着</a:t>
            </a:r>
            <a:r>
              <a:rPr lang="zh-CN" altLang="en-US" sz="16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新中国第一部舞剧作品</a:t>
            </a:r>
            <a:r>
              <a:rPr lang="zh-CN" altLang="en-US" sz="1600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的问世。</a:t>
            </a:r>
            <a:endParaRPr lang="zh-CN" altLang="en-US" sz="16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84480"/>
            <a:endParaRPr lang="zh-CN" altLang="en-US" sz="1600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57170" y="175260"/>
            <a:ext cx="6036310" cy="451929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sz="2000" b="0">
                <a:solidFill>
                  <a:schemeClr val="tx1"/>
                </a:solidFill>
                <a:ea typeface="宋体" panose="02010600030101010101" pitchFamily="2" charset="-122"/>
              </a:rPr>
              <a:t>吴晓邦（</a:t>
            </a:r>
            <a:r>
              <a:rPr lang="zh-CN" sz="2000" b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charset="0"/>
              </a:rPr>
              <a:t>1906—1995）</a:t>
            </a:r>
            <a:endParaRPr lang="zh-CN" sz="2000" b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2000" b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chemeClr val="tx1"/>
                </a:solidFill>
                <a:ea typeface="宋体" panose="02010600030101010101" pitchFamily="2" charset="-122"/>
              </a:rPr>
              <a:t>   </a:t>
            </a:r>
            <a:r>
              <a:rPr lang="zh-CN" sz="1600" b="0">
                <a:solidFill>
                  <a:schemeClr val="tx1"/>
                </a:solidFill>
                <a:ea typeface="宋体" panose="02010600030101010101" pitchFamily="2" charset="-122"/>
              </a:rPr>
              <a:t>出生于江苏太仓，中国舞蹈家、舞蹈艺术家、舞蹈理论家、舞蹈教育家，</a:t>
            </a:r>
            <a:r>
              <a:rPr lang="zh-CN" sz="1600" b="1">
                <a:solidFill>
                  <a:schemeClr val="accent3"/>
                </a:solidFill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20世纪中国新舞蹈艺术的先驱者</a:t>
            </a:r>
            <a:r>
              <a:rPr lang="zh-CN" sz="1600" b="1">
                <a:solidFill>
                  <a:schemeClr val="accent3"/>
                </a:solidFill>
                <a:ea typeface="宋体" panose="02010600030101010101" pitchFamily="2" charset="-122"/>
                <a:sym typeface="+mn-ea"/>
              </a:rPr>
              <a:t>、开拓者</a:t>
            </a:r>
            <a:r>
              <a:rPr lang="zh-CN" sz="160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。</a:t>
            </a:r>
            <a:endParaRPr lang="zh-CN" sz="160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sz="1600">
              <a:solidFill>
                <a:schemeClr val="tx1"/>
              </a:solidFill>
              <a:ea typeface="宋体" panose="02010600030101010101" pitchFamily="2" charset="-122"/>
              <a:sym typeface="+mn-ea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1932 年，他在上海创办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晓邦舞蹈学校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，1935 年创办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晓邦舞蹈研究所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，开始了新舞蹈艺术的创作、教学活动。</a:t>
            </a:r>
            <a:endParaRPr lang="zh-CN" altLang="en-US" sz="1600" b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 b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>
                <a:solidFill>
                  <a:schemeClr val="tx1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抗日战争爆发后，他离开上海投身到抗日救亡的行列中，先后创作了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《饥火》《义勇军进行曲》《罂粟花》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等新舞蹈作品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。</a:t>
            </a:r>
            <a:endParaRPr lang="zh-CN" altLang="en-US" sz="1600" b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 b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600" b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他著有</a:t>
            </a:r>
            <a:r>
              <a:rPr lang="zh-CN" altLang="en-US" sz="1600" b="1">
                <a:solidFill>
                  <a:schemeClr val="accent3"/>
                </a:solidFill>
                <a:ea typeface="宋体" panose="02010600030101010101" pitchFamily="2" charset="-122"/>
              </a:rPr>
              <a:t>《新舞蹈艺术概论》《舞蹈新论》《舞蹈学研究》等专著</a:t>
            </a:r>
            <a:r>
              <a:rPr lang="zh-CN" altLang="en-US" sz="1600" b="0">
                <a:solidFill>
                  <a:schemeClr val="tx1"/>
                </a:solidFill>
                <a:ea typeface="宋体" panose="02010600030101010101" pitchFamily="2" charset="-122"/>
              </a:rPr>
              <a:t>，为开拓和繁荣中国舞蹈事业，推动舞蹈学术理论的研究和培养舞蹈人才贡献了毕生精力。</a:t>
            </a:r>
            <a:endParaRPr lang="zh-CN" altLang="en-US" sz="1600" b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 indent="28448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 b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905" y="146685"/>
            <a:ext cx="2696845" cy="3826510"/>
            <a:chOff x="1251" y="792"/>
            <a:chExt cx="4578" cy="6286"/>
          </a:xfrm>
        </p:grpSpPr>
        <p:pic>
          <p:nvPicPr>
            <p:cNvPr id="106" name="图片 105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1413" y="792"/>
              <a:ext cx="4255" cy="52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1251" y="6256"/>
              <a:ext cx="4579" cy="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Autofit/>
            </a:bodyPr>
            <a:p>
              <a:pPr indent="284480"/>
              <a:r>
                <a:rPr lang="zh-CN" sz="1600" b="0">
                  <a:solidFill>
                    <a:schemeClr val="tx1"/>
                  </a:solidFill>
                  <a:ea typeface="宋体" panose="02010600030101010101" pitchFamily="2" charset="-122"/>
                </a:rPr>
                <a:t>新舞蹈艺术先驱</a:t>
              </a:r>
              <a:r>
                <a:rPr lang="en-US" altLang="zh-CN" sz="1600" b="0">
                  <a:solidFill>
                    <a:schemeClr val="tx1"/>
                  </a:solidFill>
                  <a:ea typeface="宋体" panose="02010600030101010101" pitchFamily="2" charset="-122"/>
                </a:rPr>
                <a:t>——</a:t>
              </a:r>
              <a:r>
                <a:rPr lang="zh-CN" sz="1600" b="0">
                  <a:solidFill>
                    <a:schemeClr val="tx1"/>
                  </a:solidFill>
                  <a:ea typeface="宋体" panose="02010600030101010101" pitchFamily="2" charset="-122"/>
                </a:rPr>
                <a:t>吴晓邦</a:t>
              </a:r>
              <a:endParaRPr lang="zh-CN" sz="1600" b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7650" y="84455"/>
            <a:ext cx="8540115" cy="24384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algn="just" fontAlgn="auto">
              <a:lnSpc>
                <a:spcPct val="125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800" b="1">
                <a:latin typeface="黑体" panose="02010609060101010101" charset="-122"/>
                <a:ea typeface="黑体" panose="02010609060101010101" charset="-122"/>
                <a:sym typeface="+mn-ea"/>
              </a:rPr>
              <a:t>戴爱莲</a:t>
            </a:r>
            <a:r>
              <a:rPr lang="zh-CN" altLang="en-US" sz="1800" b="1">
                <a:latin typeface="黑体" panose="02010609060101010101" charset="-122"/>
                <a:ea typeface="黑体" panose="02010609060101010101" charset="-122"/>
                <a:sym typeface="+mn-ea"/>
              </a:rPr>
              <a:t>（1916—2006）</a:t>
            </a:r>
            <a:endParaRPr lang="zh-CN" altLang="en-US" sz="1800" b="1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algn="just" fontAlgn="auto">
              <a:lnSpc>
                <a:spcPct val="125000"/>
              </a:lnSpc>
            </a:pPr>
            <a:endParaRPr lang="zh-CN" altLang="en-US" sz="1800" b="1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indent="0"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en-US" altLang="zh-CN" sz="1800" b="1">
                <a:latin typeface="黑体" panose="02010609060101010101" charset="-122"/>
                <a:ea typeface="黑体" panose="02010609060101010101" charset="-122"/>
                <a:sym typeface="+mn-ea"/>
              </a:rPr>
              <a:t>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祖籍广东省新会县，生于西印度群岛的特立尼达，我国著名舞蹈艺术家、舞蹈教育家、中国当代舞蹈艺术先驱者和奠基人之一、中国舞蹈家协会名誉主席，被誉为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“中国舞蹈之母”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algn="just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中华人民共和国成立后，她出任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第一任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国家舞蹈团团长，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第一任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全国舞协主席，任北京舞蹈学校校长，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第一任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中央芭蕾舞团团长等职，主要代表作品有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《荷花舞》《飞天》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等。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lang="en-US" altLang="zh-CN" sz="1800"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5" name="图片 4" descr="微信图片_202308162003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3140" y="2844800"/>
            <a:ext cx="3759200" cy="2091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5475" y="594995"/>
            <a:ext cx="7973060" cy="17519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二、建构期（1956—1966）</a:t>
            </a:r>
            <a:endParaRPr lang="en-US" altLang="zh-CN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这一时期是在苏联芭蕾舞剧表演模式基础上，结合中国戏曲艺术进行创作，代表作有《鱼美人》《小刀会》等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1800"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35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2020" y="2222500"/>
            <a:ext cx="3458210" cy="2322195"/>
            <a:chOff x="1285" y="3331"/>
            <a:chExt cx="5446" cy="3657"/>
          </a:xfrm>
        </p:grpSpPr>
        <p:pic>
          <p:nvPicPr>
            <p:cNvPr id="3" name="图片 2" descr="微信图片_202308162028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85" y="3331"/>
              <a:ext cx="5446" cy="300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484" y="6517"/>
              <a:ext cx="5126" cy="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latin typeface="宋体" panose="02010600030101010101" pitchFamily="2" charset="-122"/>
                  <a:ea typeface="宋体" panose="02010600030101010101" pitchFamily="2" charset="-122"/>
                </a:rPr>
                <a:t>舞剧《鱼美人》剧照</a:t>
              </a: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04080" y="2190115"/>
            <a:ext cx="3162300" cy="2321560"/>
            <a:chOff x="8451" y="3332"/>
            <a:chExt cx="4592" cy="3656"/>
          </a:xfrm>
        </p:grpSpPr>
        <p:sp>
          <p:nvSpPr>
            <p:cNvPr id="7" name="文本框 6"/>
            <p:cNvSpPr txBox="1"/>
            <p:nvPr/>
          </p:nvSpPr>
          <p:spPr>
            <a:xfrm>
              <a:off x="8914" y="6517"/>
              <a:ext cx="3457" cy="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latin typeface="宋体" panose="02010600030101010101" pitchFamily="2" charset="-122"/>
                  <a:ea typeface="宋体" panose="02010600030101010101" pitchFamily="2" charset="-122"/>
                </a:rPr>
                <a:t>舞剧《小刀会》剧照</a:t>
              </a: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8" name="图片 7" descr="微信图片_2023081620282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8451" y="3332"/>
              <a:ext cx="4592" cy="30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0065" y="527050"/>
            <a:ext cx="7883525" cy="21640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三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巩固期（1967—1978）</a:t>
            </a:r>
            <a:endParaRPr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这一时期是中国舞剧创作编剧、编舞、作曲等全面巩固的时期，实现了现实主义与浪漫主义的结合，舞剧传播更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为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普及、影响广泛，代表作有《红色娘子军》《白毛女》等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800"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33475" y="2397760"/>
            <a:ext cx="3134360" cy="2421890"/>
            <a:chOff x="1590" y="3776"/>
            <a:chExt cx="4826" cy="3814"/>
          </a:xfrm>
        </p:grpSpPr>
        <p:pic>
          <p:nvPicPr>
            <p:cNvPr id="4" name="图片 3" descr="微信图片_2023081620404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90" y="3776"/>
              <a:ext cx="4826" cy="3066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814" y="7010"/>
              <a:ext cx="4029" cy="5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ctr"/>
              <a:r>
                <a:rPr lang="zh-CN" altLang="en-US">
                  <a:latin typeface="宋体" panose="02010600030101010101" pitchFamily="2" charset="-122"/>
                  <a:ea typeface="宋体" panose="02010600030101010101" pitchFamily="2" charset="-122"/>
                </a:rPr>
                <a:t>舞剧</a:t>
              </a:r>
              <a:r>
                <a:rPr lang="zh-CN" altLang="en-US">
                  <a:latin typeface="宋体" panose="02010600030101010101" pitchFamily="2" charset="-122"/>
                  <a:ea typeface="宋体" panose="02010600030101010101" pitchFamily="2" charset="-122"/>
                </a:rPr>
                <a:t>《红色娘子军》剧照</a:t>
              </a: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13580" y="2397125"/>
            <a:ext cx="3232150" cy="2353310"/>
            <a:chOff x="7982" y="3775"/>
            <a:chExt cx="4812" cy="3706"/>
          </a:xfrm>
        </p:grpSpPr>
        <p:sp>
          <p:nvSpPr>
            <p:cNvPr id="7" name="文本框 6"/>
            <p:cNvSpPr txBox="1"/>
            <p:nvPr/>
          </p:nvSpPr>
          <p:spPr>
            <a:xfrm>
              <a:off x="8554" y="7010"/>
              <a:ext cx="3668" cy="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>
                  <a:latin typeface="宋体" panose="02010600030101010101" pitchFamily="2" charset="-122"/>
                  <a:ea typeface="宋体" panose="02010600030101010101" pitchFamily="2" charset="-122"/>
                </a:rPr>
                <a:t>舞剧《白毛女》剧照</a:t>
              </a: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8" name="图片 7" descr="微信图片_20230816204035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7982" y="3775"/>
              <a:ext cx="4812" cy="306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9095" y="104140"/>
            <a:ext cx="8041640" cy="1992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四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丰富期（1978—  ）</a:t>
            </a:r>
            <a:endParaRPr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这一时期步入繁荣发展阶段，涌现出大量题材丰富、形式多样、特色鲜明的作品，代表作有《丝路花雨》《铜雀伎》《永不消逝的电波》等。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据不完全统计，中华人民共和国成立以来产生了大约 1200 部舞剧，尤其是党的十八大以来，一大批优秀作品喷涌勃发，不断攀登舞剧艺术高峰。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9245" y="2724150"/>
            <a:ext cx="2781300" cy="2116455"/>
            <a:chOff x="597" y="4196"/>
            <a:chExt cx="4250" cy="3333"/>
          </a:xfrm>
        </p:grpSpPr>
        <p:pic>
          <p:nvPicPr>
            <p:cNvPr id="25" name="图片 25" descr="d5deb02c-eab4-4514-970f-f871fd7cdad2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97" y="4196"/>
              <a:ext cx="4250" cy="2658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>
              <p:custDataLst>
                <p:tags r:id="rId3"/>
              </p:custDataLst>
            </p:nvPr>
          </p:nvSpPr>
          <p:spPr>
            <a:xfrm>
              <a:off x="689" y="6949"/>
              <a:ext cx="4029" cy="5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ctr"/>
              <a:r>
                <a:rPr lang="zh-CN" altLang="en-US" sz="1400">
                  <a:latin typeface="宋体" panose="02010600030101010101" pitchFamily="2" charset="-122"/>
                  <a:ea typeface="宋体" panose="02010600030101010101" pitchFamily="2" charset="-122"/>
                </a:rPr>
                <a:t>舞剧《丝路花雨》剧照</a:t>
              </a:r>
              <a:endParaRPr lang="zh-CN" altLang="en-US" sz="14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42615" y="2724150"/>
            <a:ext cx="2788285" cy="2094865"/>
            <a:chOff x="5228" y="4196"/>
            <a:chExt cx="4114" cy="3394"/>
          </a:xfrm>
        </p:grpSpPr>
        <p:pic>
          <p:nvPicPr>
            <p:cNvPr id="100" name="图片 9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228" y="4196"/>
              <a:ext cx="4114" cy="275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文本框 3"/>
            <p:cNvSpPr txBox="1"/>
            <p:nvPr>
              <p:custDataLst>
                <p:tags r:id="rId5"/>
              </p:custDataLst>
            </p:nvPr>
          </p:nvSpPr>
          <p:spPr>
            <a:xfrm>
              <a:off x="5228" y="7010"/>
              <a:ext cx="4029" cy="5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ctr"/>
              <a:r>
                <a:rPr lang="zh-CN" altLang="en-US" sz="1400">
                  <a:latin typeface="宋体" panose="02010600030101010101" pitchFamily="2" charset="-122"/>
                  <a:ea typeface="宋体" panose="02010600030101010101" pitchFamily="2" charset="-122"/>
                </a:rPr>
                <a:t>舞剧《铜雀伎》剧照</a:t>
              </a:r>
              <a:endParaRPr lang="zh-CN" altLang="en-US" sz="14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66460" y="2724150"/>
            <a:ext cx="2692400" cy="2095500"/>
            <a:chOff x="9619" y="4195"/>
            <a:chExt cx="4240" cy="3395"/>
          </a:xfrm>
        </p:grpSpPr>
        <p:pic>
          <p:nvPicPr>
            <p:cNvPr id="101" name="图片 100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645" y="4195"/>
              <a:ext cx="4215" cy="27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文本框 4"/>
            <p:cNvSpPr txBox="1"/>
            <p:nvPr>
              <p:custDataLst>
                <p:tags r:id="rId7"/>
              </p:custDataLst>
            </p:nvPr>
          </p:nvSpPr>
          <p:spPr>
            <a:xfrm>
              <a:off x="9619" y="7010"/>
              <a:ext cx="4029" cy="58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ctr"/>
              <a:r>
                <a:rPr lang="zh-CN" altLang="en-US" sz="1400">
                  <a:latin typeface="宋体" panose="02010600030101010101" pitchFamily="2" charset="-122"/>
                  <a:ea typeface="宋体" panose="02010600030101010101" pitchFamily="2" charset="-122"/>
                </a:rPr>
                <a:t>舞剧《永不消逝的电波》剧照</a:t>
              </a:r>
              <a:endParaRPr lang="zh-CN" altLang="en-US" sz="14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1950" y="713740"/>
            <a:ext cx="8174355" cy="3715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中国舞蹈诗的形成与发展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我国的乐舞史诗，承袭着自古以来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诗、乐、舞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三位一体的传统，其源头可追溯到千年以前的《大武》《九歌》等。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1949 年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，一部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《人民胜利万岁》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标志着我国文艺工作者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首次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运用大型舞台表演艺术形式传达重大时代主题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此后《东方红》《中国革命之歌》《复兴之路》《奋斗吧 中华儿女》等大型音乐舞蹈史诗，在我国历史发展的重要节点，以艺术集成的形式向祖国和人民献礼</a:t>
            </a:r>
            <a:r>
              <a:rPr lang="zh-CN" altLang="en-US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692525" cy="49784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 fontScale="9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中国舞剧、舞蹈诗作品鉴赏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en-US" altLang="zh-CN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8" name="IM 1508"/>
          <p:cNvPicPr/>
          <p:nvPr/>
        </p:nvPicPr>
        <p:blipFill>
          <a:blip r:embed="rId1"/>
          <a:stretch>
            <a:fillRect/>
          </a:stretch>
        </p:blipFill>
        <p:spPr>
          <a:xfrm>
            <a:off x="222885" y="84455"/>
            <a:ext cx="2415540" cy="282575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2"/>
            </p:custDataLst>
          </p:nvPr>
        </p:nvSpPr>
        <p:spPr>
          <a:xfrm>
            <a:off x="2823845" y="66611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大型音乐舞蹈史诗《东方红》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3009900" y="1406525"/>
            <a:ext cx="5729605" cy="29381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br>
              <a:rPr lang="zh-CN" sz="1800" b="1">
                <a:ea typeface="宋体" panose="02010600030101010101" pitchFamily="2" charset="-122"/>
              </a:rPr>
            </a:br>
            <a:r>
              <a:rPr lang="zh-CN" sz="1800" b="1">
                <a:ea typeface="宋体" panose="02010600030101010101" pitchFamily="2" charset="-122"/>
              </a:rPr>
              <a:t> </a:t>
            </a:r>
            <a:r>
              <a:rPr lang="en-US" altLang="zh-CN" sz="1800" b="1">
                <a:ea typeface="宋体" panose="02010600030101010101" pitchFamily="2" charset="-122"/>
              </a:rPr>
              <a:t>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1964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导演团队：陈亚丁、周巍峙、丁里、许平、安波、胡果刚、时乐濛、黎国荃等   3.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舞蹈编导：查列、游惠海、金明等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器乐作曲、编曲：刘铁山、彦克、吕欣东等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获奖情况：1994年，在“中华民族20世纪舞蹈经典”评比中获作品金奖；2022年5月，入选中国艺术研究院发布的在“讲话”精神的照耀下百部文艺作品榜单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995" y="3030220"/>
            <a:ext cx="2638425" cy="1580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2667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经典舞段：</a:t>
            </a:r>
            <a:endParaRPr lang="zh-CN" sz="1800" b="1">
              <a:ea typeface="宋体" panose="02010600030101010101" pitchFamily="2" charset="-122"/>
            </a:endParaRPr>
          </a:p>
          <a:p>
            <a:pPr indent="2667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   </a:t>
            </a:r>
            <a:r>
              <a:rPr lang="zh-CN" altLang="en-US" sz="1600" b="1">
                <a:ea typeface="宋体" panose="02010600030101010101" pitchFamily="2" charset="-122"/>
              </a:rPr>
              <a:t>歌舞《葵花向太阳》</a:t>
            </a:r>
            <a:endParaRPr lang="en-US" altLang="zh-CN" sz="1600" b="1">
              <a:ea typeface="宋体" panose="02010600030101010101" pitchFamily="2" charset="-122"/>
            </a:endParaRPr>
          </a:p>
          <a:p>
            <a:pPr indent="2667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</a:t>
            </a:r>
            <a:r>
              <a:rPr lang="zh-CN" sz="1600" b="1">
                <a:ea typeface="宋体" panose="02010600030101010101" pitchFamily="2" charset="-122"/>
              </a:rPr>
              <a:t>舞蹈《飞越大渡河》</a:t>
            </a:r>
            <a:endParaRPr lang="zh-CN" sz="1600" b="1">
              <a:ea typeface="宋体" panose="02010600030101010101" pitchFamily="2" charset="-122"/>
            </a:endParaRPr>
          </a:p>
          <a:p>
            <a:pPr indent="2667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</a:t>
            </a:r>
            <a:r>
              <a:rPr lang="zh-CN" altLang="en-US" sz="1600" b="1">
                <a:ea typeface="宋体" panose="02010600030101010101" pitchFamily="2" charset="-122"/>
              </a:rPr>
              <a:t>歌舞</a:t>
            </a:r>
            <a:r>
              <a:rPr lang="zh-CN" sz="1600" b="1">
                <a:ea typeface="宋体" panose="02010600030101010101" pitchFamily="2" charset="-122"/>
              </a:rPr>
              <a:t>《游击队之歌》</a:t>
            </a:r>
            <a:endParaRPr lang="zh-CN" sz="1600" b="1">
              <a:ea typeface="宋体" panose="02010600030101010101" pitchFamily="2" charset="-122"/>
            </a:endParaRPr>
          </a:p>
          <a:p>
            <a:pPr indent="2667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</a:t>
            </a:r>
            <a:r>
              <a:rPr lang="zh-CN" altLang="en-US" sz="1600" b="1">
                <a:ea typeface="宋体" panose="02010600030101010101" pitchFamily="2" charset="-122"/>
              </a:rPr>
              <a:t>歌舞</a:t>
            </a:r>
            <a:r>
              <a:rPr lang="zh-CN" sz="1600" b="1">
                <a:ea typeface="宋体" panose="02010600030101010101" pitchFamily="2" charset="-122"/>
              </a:rPr>
              <a:t>《保卫黄河》</a:t>
            </a:r>
            <a:endParaRPr lang="zh-CN" sz="16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340735" y="65405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革命现代芭蕾舞剧《红色娘子军》</a:t>
            </a:r>
            <a:endParaRPr lang="zh-CN" sz="2400" b="1"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426460" y="1323975"/>
            <a:ext cx="5071745" cy="32537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br>
              <a:rPr lang="zh-CN" sz="1800" b="1">
                <a:ea typeface="宋体" panose="02010600030101010101" pitchFamily="2" charset="-122"/>
              </a:rPr>
            </a:br>
            <a:r>
              <a:rPr lang="zh-CN" sz="1800" b="1">
                <a:ea typeface="宋体" panose="02010600030101010101" pitchFamily="2" charset="-122"/>
              </a:rPr>
              <a:t> </a:t>
            </a:r>
            <a:r>
              <a:rPr lang="en-US" altLang="zh-CN" sz="1800" b="1">
                <a:ea typeface="宋体" panose="02010600030101010101" pitchFamily="2" charset="-122"/>
              </a:rPr>
              <a:t>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1964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编    导：李承祥、王希贤、蒋祖慧  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. 作    曲：吴祖强、杜鸣心、戴宏威、施万春、王燕彬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主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演：白淑湘、刘庆棠、吴静姝、李新盈、李承祥、万琪武等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获奖情况：1994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年，被评为“中华民族二十世纪舞蹈经典作品”；2021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月，入选庆祝中国共产党成立100周年优秀舞台艺术作品展演名单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IM 1548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0345" y="121285"/>
            <a:ext cx="3029585" cy="24009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3075" y="2651760"/>
            <a:ext cx="2776855" cy="2014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经典舞段：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ea typeface="宋体" panose="02010600030101010101" pitchFamily="2" charset="-122"/>
              </a:rPr>
              <a:t> “</a:t>
            </a:r>
            <a:r>
              <a:rPr lang="zh-CN" sz="1600" b="1">
                <a:ea typeface="宋体" panose="02010600030101010101" pitchFamily="2" charset="-122"/>
              </a:rPr>
              <a:t>练兵舞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zh-CN" sz="16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“</a:t>
            </a:r>
            <a:r>
              <a:rPr lang="zh-CN" sz="1600" b="1">
                <a:ea typeface="宋体" panose="02010600030101010101" pitchFamily="2" charset="-122"/>
              </a:rPr>
              <a:t>黎族妇女受辱舞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en-US" altLang="zh-CN" sz="16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“</a:t>
            </a:r>
            <a:r>
              <a:rPr lang="zh-CN" altLang="en-US" sz="1600" b="1">
                <a:ea typeface="宋体" panose="02010600030101010101" pitchFamily="2" charset="-122"/>
              </a:rPr>
              <a:t>我编斗笠送红军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en-US" altLang="zh-CN" sz="16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“</a:t>
            </a:r>
            <a:r>
              <a:rPr lang="zh-CN" altLang="en-US" sz="1600" b="1">
                <a:ea typeface="宋体" panose="02010600030101010101" pitchFamily="2" charset="-122"/>
              </a:rPr>
              <a:t>快乐的女战士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zh-CN" sz="16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“</a:t>
            </a:r>
            <a:r>
              <a:rPr lang="zh-CN" sz="1600" b="1">
                <a:ea typeface="宋体" panose="02010600030101010101" pitchFamily="2" charset="-122"/>
              </a:rPr>
              <a:t>洪常青就义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en-US" altLang="zh-CN" sz="16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927225"/>
            <a:ext cx="2268855" cy="32600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517765" y="1927225"/>
            <a:ext cx="855980" cy="247840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779905" y="1166495"/>
            <a:ext cx="5737860" cy="1270635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l"/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第七章 </a:t>
            </a:r>
            <a:r>
              <a:rPr lang="en-US" altLang="zh-CN" sz="3600" b="1" dirty="0">
                <a:solidFill>
                  <a:srgbClr val="7030A0"/>
                </a:solidFill>
                <a:cs typeface="+mn-ea"/>
                <a:sym typeface="+mn-lt"/>
              </a:rPr>
              <a:t> </a:t>
            </a:r>
            <a:r>
              <a:rPr lang="zh-CN" altLang="en-US" sz="3600" b="1" dirty="0">
                <a:solidFill>
                  <a:srgbClr val="7030A0"/>
                </a:solidFill>
                <a:cs typeface="+mn-ea"/>
                <a:sym typeface="+mn-lt"/>
              </a:rPr>
              <a:t>中国舞剧、舞蹈诗</a:t>
            </a:r>
            <a:endParaRPr lang="zh-CN" altLang="en-US" sz="3600" b="1" dirty="0">
              <a:solidFill>
                <a:srgbClr val="7030A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670935" y="83947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2400" b="1">
                <a:ea typeface="宋体" panose="02010600030101010101" pitchFamily="2" charset="-122"/>
              </a:rPr>
              <a:t>革命历史题材舞剧《白毛女》</a:t>
            </a:r>
            <a:endParaRPr lang="zh-CN" sz="2400" b="1"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764280" y="1699895"/>
            <a:ext cx="4932680" cy="244919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br>
              <a:rPr lang="zh-CN" sz="1800" b="1">
                <a:ea typeface="宋体" panose="02010600030101010101" pitchFamily="2" charset="-122"/>
              </a:rPr>
            </a:br>
            <a:r>
              <a:rPr lang="zh-CN" sz="1800" b="1">
                <a:ea typeface="宋体" panose="02010600030101010101" pitchFamily="2" charset="-122"/>
              </a:rPr>
              <a:t> </a:t>
            </a:r>
            <a:r>
              <a:rPr lang="en-US" altLang="zh-CN" sz="1800" b="1">
                <a:ea typeface="宋体" panose="02010600030101010101" pitchFamily="2" charset="-122"/>
              </a:rPr>
              <a:t>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 首演时间：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1965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 编    剧：贺敬之、丁毅   3. 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导：胡蓉蓉、傅艾棣、程代辉、林泱泱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 作    曲：严金萱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5. 获奖情况：1994 年被评为“中华民族二十世纪舞蹈经典作品”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68" name="IM 1568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8750" y="94615"/>
            <a:ext cx="3343275" cy="21672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5580" y="2746375"/>
            <a:ext cx="3141980" cy="12941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2667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经典舞段：</a:t>
            </a:r>
            <a:endParaRPr lang="zh-CN" sz="1800" b="1">
              <a:ea typeface="宋体" panose="02010600030101010101" pitchFamily="2" charset="-122"/>
            </a:endParaRPr>
          </a:p>
          <a:p>
            <a:pPr indent="2667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ea typeface="宋体" panose="02010600030101010101" pitchFamily="2" charset="-122"/>
              </a:rPr>
              <a:t> “</a:t>
            </a:r>
            <a:r>
              <a:rPr lang="zh-CN" sz="1600" b="1">
                <a:ea typeface="宋体" panose="02010600030101010101" pitchFamily="2" charset="-122"/>
              </a:rPr>
              <a:t>北风吹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zh-CN" sz="1600" b="1">
              <a:ea typeface="宋体" panose="02010600030101010101" pitchFamily="2" charset="-122"/>
            </a:endParaRPr>
          </a:p>
          <a:p>
            <a:pPr indent="2667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 “</a:t>
            </a:r>
            <a:r>
              <a:rPr lang="zh-CN" sz="1600" b="1">
                <a:ea typeface="宋体" panose="02010600030101010101" pitchFamily="2" charset="-122"/>
              </a:rPr>
              <a:t>窗花舞</a:t>
            </a:r>
            <a:r>
              <a:rPr lang="en-US" altLang="zh-CN" sz="1600" b="1">
                <a:ea typeface="宋体" panose="02010600030101010101" pitchFamily="2" charset="-122"/>
              </a:rPr>
              <a:t>”  </a:t>
            </a:r>
            <a:endParaRPr lang="en-US" altLang="zh-CN" sz="1600" b="1">
              <a:ea typeface="宋体" panose="02010600030101010101" pitchFamily="2" charset="-122"/>
            </a:endParaRPr>
          </a:p>
          <a:p>
            <a:pPr indent="2667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 “</a:t>
            </a:r>
            <a:r>
              <a:rPr lang="zh-CN" sz="1600" b="1">
                <a:ea typeface="宋体" panose="02010600030101010101" pitchFamily="2" charset="-122"/>
              </a:rPr>
              <a:t>扎红头绳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zh-CN" sz="1600" b="1">
              <a:ea typeface="宋体" panose="02010600030101010101" pitchFamily="2" charset="-122"/>
            </a:endParaRPr>
          </a:p>
          <a:p>
            <a:pPr indent="26670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ea typeface="宋体" panose="02010600030101010101" pitchFamily="2" charset="-122"/>
              </a:rPr>
              <a:t>      “</a:t>
            </a:r>
            <a:r>
              <a:rPr lang="zh-CN" altLang="en-US" sz="1600" b="1">
                <a:ea typeface="宋体" panose="02010600030101010101" pitchFamily="2" charset="-122"/>
              </a:rPr>
              <a:t>重逢双人舞</a:t>
            </a:r>
            <a:r>
              <a:rPr lang="en-US" altLang="zh-CN" sz="1600" b="1">
                <a:ea typeface="宋体" panose="02010600030101010101" pitchFamily="2" charset="-122"/>
              </a:rPr>
              <a:t>”</a:t>
            </a:r>
            <a:endParaRPr lang="en-US" altLang="zh-CN" sz="1600" b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358515" y="1136650"/>
            <a:ext cx="5330825" cy="3207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首演时间：2010年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总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：杨笑阳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 艺术总监：彭丽媛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 编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剧：赵大鸣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音乐总监：赵季平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演出单位：原中国人民解放军总政治部歌舞团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</a:t>
            </a:r>
            <a:r>
              <a:rPr lang="zh-CN" sz="1600">
                <a:ea typeface="宋体" panose="02010600030101010101" pitchFamily="2" charset="-122"/>
              </a:rPr>
              <a:t>奖情况：国家舞台艺术精品工程；中宣部“五个一工程奖”；第十四届“文华大奖</a:t>
            </a:r>
            <a:r>
              <a:rPr lang="zh-CN" sz="1600">
                <a:ea typeface="宋体" panose="02010600030101010101" pitchFamily="2" charset="-122"/>
                <a:sym typeface="+mn-ea"/>
              </a:rPr>
              <a:t>”</a:t>
            </a:r>
            <a:r>
              <a:rPr lang="zh-CN" sz="1600">
                <a:ea typeface="宋体" panose="02010600030101010101" pitchFamily="2" charset="-122"/>
              </a:rPr>
              <a:t>“文华编导奖”“文华音乐奖”</a:t>
            </a:r>
            <a:endParaRPr lang="zh-CN" sz="160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81400" y="500380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革命现代舞剧《铁道游击队》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594" name="IM 1594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3850" y="102235"/>
            <a:ext cx="2555240" cy="27870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9235" y="3016250"/>
            <a:ext cx="3052445" cy="15817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solidFill>
                  <a:schemeClr val="dk1"/>
                </a:solidFill>
                <a:ea typeface="宋体" panose="02010600030101010101" pitchFamily="2" charset="-122"/>
              </a:rPr>
              <a:t>经典舞段：</a:t>
            </a:r>
            <a:endParaRPr lang="zh-CN" altLang="en-US" sz="18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dk1"/>
                </a:solidFill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歌舞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打票车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女子群舞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我的家乡沂蒙山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zh-CN" altLang="en-US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男子群舞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战士舞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群舞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浴血奋战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714115" y="1058227"/>
            <a:ext cx="5080000" cy="3207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17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剧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：赵林平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. 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导：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赵明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作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：三宝为首的主创团队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演出单位：内蒙古艺术学院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</a:t>
            </a:r>
            <a:r>
              <a:rPr lang="zh-CN" sz="1600">
                <a:ea typeface="宋体" panose="02010600030101010101" pitchFamily="2" charset="-122"/>
              </a:rPr>
              <a:t>奖情况：第十一届中国舞蹈“荷花奖”舞剧奖； 第十六届中国文化艺术政府奖“文华大奖”；2020 年，入选庆祝中国共产党成立 100</a:t>
            </a:r>
            <a:r>
              <a:rPr lang="en-US" altLang="zh-CN" sz="1600">
                <a:ea typeface="宋体" panose="02010600030101010101" pitchFamily="2" charset="-122"/>
              </a:rPr>
              <a:t> </a:t>
            </a:r>
            <a:r>
              <a:rPr lang="zh-CN" sz="1600">
                <a:ea typeface="宋体" panose="02010600030101010101" pitchFamily="2" charset="-122"/>
              </a:rPr>
              <a:t>周年舞台艺术精品创作工程“百年百部”传统精品复排计划重点扶持作品</a:t>
            </a:r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04945" y="71755"/>
            <a:ext cx="4572000" cy="8299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大型原创民族舞剧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《草原英雄小姐妹》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610" name="IM 1610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8590" y="117475"/>
            <a:ext cx="3486150" cy="22498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03225" y="2720340"/>
            <a:ext cx="2977515" cy="13938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solidFill>
                  <a:schemeClr val="dk1"/>
                </a:solidFill>
                <a:ea typeface="宋体" panose="02010600030101010101" pitchFamily="2" charset="-122"/>
              </a:rPr>
              <a:t>经典舞段：</a:t>
            </a:r>
            <a:endParaRPr lang="zh-CN" altLang="en-US" sz="18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dk1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勒勒车舞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 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突遇暴风雪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  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少先队员与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‘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小姐妹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’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心灵碰撞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759075" y="1160780"/>
            <a:ext cx="6134735" cy="351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剧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：罗怀臻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总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导：韩真、周莉亚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作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：杨 帆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5.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主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演：朱洁静、王佳俊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6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获</a:t>
            </a:r>
            <a:r>
              <a:rPr lang="zh-CN" sz="1600">
                <a:ea typeface="宋体" panose="02010600030101010101" pitchFamily="2" charset="-122"/>
              </a:rPr>
              <a:t>奖情况：第十二届中国艺术节第十六届文华奖；第十五届精神文明建设“五个一工程”优秀作品奖；第十六届中国文化艺术政府奖“文华大奖”；2021 年 4 月，舞剧入选庆祝中国共产党成立 100 周年优秀舞台艺术作品展演名单；2022 年 5 月，入选中国艺术研究院发布的在“讲话”精神的照耀下百部文艺作品榜单</a:t>
            </a:r>
            <a:endParaRPr lang="zh-CN" sz="160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12770" y="509905"/>
            <a:ext cx="542798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首部谍战题材舞剧《永不消逝的电波》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642" name="IM 1642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9080" y="53975"/>
            <a:ext cx="2355850" cy="28035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5450" y="3008630"/>
            <a:ext cx="2189480" cy="1706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solidFill>
                  <a:schemeClr val="dk1"/>
                </a:solidFill>
                <a:ea typeface="宋体" panose="02010600030101010101" pitchFamily="2" charset="-122"/>
              </a:rPr>
              <a:t>经典舞段：</a:t>
            </a:r>
            <a:endParaRPr lang="zh-CN" altLang="en-US" sz="18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dk1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晨光曲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“</a:t>
            </a:r>
            <a:r>
              <a:rPr lang="zh-CN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旗袍舞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回忆舞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zh-CN" altLang="en-US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诀别舞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275965" y="1267460"/>
            <a:ext cx="5688330" cy="28994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首演时间：2021年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总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：陈维亚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3. </a:t>
            </a:r>
            <a:r>
              <a:rPr lang="zh-CN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执行导演：杨嵘、靳苗苗、肖向荣、孟艳</a:t>
            </a:r>
            <a:endParaRPr lang="zh-CN" alt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音乐总监：关峡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</a:t>
            </a:r>
            <a:r>
              <a:rPr lang="zh-CN" sz="1600">
                <a:ea typeface="宋体" panose="02010600030101010101" pitchFamily="2" charset="-122"/>
              </a:rPr>
              <a:t>奖情况：2022 年 5 月，入选中国艺术研究院倾心推荐在“讲话”精神的照耀下百部文艺作品榜单；2022 年 7 月，入选“全国文化中心建设 2021年度十件大事”；中央宣传部 第十六届精神文明建设“五个一工程”特别奖</a:t>
            </a:r>
            <a:endParaRPr lang="zh-CN" sz="160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85210" y="540385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大型情景史诗《伟大征程》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676" name="IM 1676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0805" y="95250"/>
            <a:ext cx="3053080" cy="22371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0805" y="2516505"/>
            <a:ext cx="3053715" cy="2014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solidFill>
                  <a:schemeClr val="dk1"/>
                </a:solidFill>
                <a:ea typeface="宋体" panose="02010600030101010101" pitchFamily="2" charset="-122"/>
              </a:rPr>
              <a:t>经典舞蹈：</a:t>
            </a:r>
            <a:endParaRPr lang="zh-CN" altLang="en-US" sz="18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dk1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情景舞蹈《起义、起义》</a:t>
            </a:r>
            <a:endParaRPr lang="zh-CN" altLang="en-US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合唱与舞蹈《向前、向前、向前》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舞蹈《开国大典》</a:t>
            </a:r>
            <a:endParaRPr lang="zh-CN" altLang="en-US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鼓乐歌舞《新的天地》</a:t>
            </a:r>
            <a:endParaRPr lang="zh-CN" altLang="en-US" sz="1600" b="1">
              <a:solidFill>
                <a:schemeClr val="dk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094355" y="1086485"/>
            <a:ext cx="5426075" cy="351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800" b="1">
                <a:ea typeface="宋体" panose="02010600030101010101" pitchFamily="2" charset="-122"/>
              </a:rPr>
              <a:t>一、基本信息</a:t>
            </a:r>
            <a:endParaRPr lang="zh-CN" sz="1800" b="1"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ea typeface="宋体" panose="02010600030101010101" pitchFamily="2" charset="-122"/>
              </a:rPr>
              <a:t> 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首演时间：2021年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剧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：徐珺蕊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3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 编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导：周莉亚、韩真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4.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作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曲：吕亮</a:t>
            </a:r>
            <a:endParaRPr lang="zh-CN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 获</a:t>
            </a:r>
            <a:r>
              <a:rPr lang="zh-CN" sz="1600">
                <a:ea typeface="宋体" panose="02010600030101010101" pitchFamily="2" charset="-122"/>
              </a:rPr>
              <a:t>奖情况：2022 年 5 月 25 日，入选中国艺术研究院发布的《〈讲话〉精神照耀下—— 百部文艺作品榜单》；2022 年 9 月，《只此青绿》——舞绘《千里江山图》获得第十七届文华奖——文华大奖；2022 年 12 月 9 日，舞蹈诗剧《只此青绿》的创新实践入选文化和旅游部 2022 年度文化和旅游最佳创新成果名单</a:t>
            </a:r>
            <a:endParaRPr lang="zh-CN" sz="1600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93770" y="491490"/>
            <a:ext cx="457200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t">
            <a:spAutoFit/>
          </a:bodyPr>
          <a:p>
            <a:pPr indent="0" algn="ctr"/>
            <a:r>
              <a:rPr lang="zh-CN" altLang="en-US" sz="2400" b="1">
                <a:ea typeface="宋体" panose="02010600030101010101" pitchFamily="2" charset="-122"/>
                <a:sym typeface="+mn-ea"/>
              </a:rPr>
              <a:t>舞蹈诗剧《只此青绿》</a:t>
            </a:r>
            <a:endParaRPr lang="zh-CN" altLang="en-US" sz="2400" b="1"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696" name="IM 1696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90500" y="128905"/>
            <a:ext cx="2597150" cy="28733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58140" y="3239770"/>
            <a:ext cx="2586990" cy="1091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>
                <a:solidFill>
                  <a:schemeClr val="dk1"/>
                </a:solidFill>
                <a:ea typeface="宋体" panose="02010600030101010101" pitchFamily="2" charset="-122"/>
              </a:rPr>
              <a:t>经典舞段：</a:t>
            </a:r>
            <a:endParaRPr lang="zh-CN" altLang="en-US" sz="18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>
                <a:solidFill>
                  <a:schemeClr val="dk1"/>
                </a:solidFill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春晚片段</a:t>
            </a:r>
            <a:endParaRPr lang="zh-CN" altLang="en-US" sz="1600" b="1">
              <a:solidFill>
                <a:schemeClr val="dk1"/>
              </a:solidFill>
              <a:ea typeface="宋体" panose="02010600030101010101" pitchFamily="2" charset="-122"/>
            </a:endParaRPr>
          </a:p>
          <a:p>
            <a:pPr inden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尾声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——“</a:t>
            </a:r>
            <a:r>
              <a:rPr lang="zh-CN" altLang="en-US" sz="1600" b="1">
                <a:solidFill>
                  <a:schemeClr val="dk1"/>
                </a:solidFill>
                <a:ea typeface="宋体" panose="02010600030101010101" pitchFamily="2" charset="-122"/>
              </a:rPr>
              <a:t>入画</a:t>
            </a:r>
            <a:r>
              <a:rPr lang="en-US" altLang="zh-CN" sz="1600" b="1">
                <a:solidFill>
                  <a:schemeClr val="dk1"/>
                </a:solidFill>
                <a:ea typeface="宋体" panose="02010600030101010101" pitchFamily="2" charset="-122"/>
              </a:rPr>
              <a:t>”</a:t>
            </a:r>
            <a:endParaRPr lang="en-US" altLang="zh-CN" sz="1600" b="1">
              <a:solidFill>
                <a:schemeClr val="dk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439545"/>
            <a:ext cx="2605405" cy="3743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398" y="4080303"/>
            <a:ext cx="1480593" cy="10631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17130" y="1548130"/>
            <a:ext cx="943610" cy="27305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34403" y="1711030"/>
            <a:ext cx="29413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感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谢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观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看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440805" y="3168650"/>
            <a:ext cx="2686050" cy="19748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8902" y="296344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52057" y="1406026"/>
            <a:ext cx="3940810" cy="592455"/>
            <a:chOff x="2352057" y="1149486"/>
            <a:chExt cx="3940810" cy="592455"/>
          </a:xfrm>
        </p:grpSpPr>
        <p:sp>
          <p:nvSpPr>
            <p:cNvPr id="15" name="MH_Entry_1">
              <a:hlinkClick r:id="rId4" action="ppaction://hlinksldjump"/>
            </p:cNvPr>
            <p:cNvSpPr/>
            <p:nvPr>
              <p:custDataLst>
                <p:tags r:id="rId5"/>
              </p:custDataLst>
            </p:nvPr>
          </p:nvSpPr>
          <p:spPr>
            <a:xfrm>
              <a:off x="2855612" y="1279026"/>
              <a:ext cx="3437255" cy="462915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cs typeface="+mn-ea"/>
                  <a:sym typeface="+mn-lt"/>
                </a:rPr>
                <a:t>舞剧、舞蹈诗的概念</a:t>
              </a:r>
              <a:endParaRPr lang="zh-CN" altLang="en-US" sz="1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MH_Number_1">
              <a:hlinkClick r:id="rId4" action="ppaction://hlinksldjump"/>
            </p:cNvPr>
            <p:cNvSpPr/>
            <p:nvPr>
              <p:custDataLst>
                <p:tags r:id="rId6"/>
              </p:custDataLst>
            </p:nvPr>
          </p:nvSpPr>
          <p:spPr>
            <a:xfrm>
              <a:off x="2352057" y="1149486"/>
              <a:ext cx="511175" cy="592455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352061" y="2217243"/>
            <a:ext cx="3949065" cy="606425"/>
            <a:chOff x="2344441" y="1912443"/>
            <a:chExt cx="3949065" cy="606425"/>
          </a:xfrm>
        </p:grpSpPr>
        <p:sp>
          <p:nvSpPr>
            <p:cNvPr id="18" name="MH_Entry_2">
              <a:hlinkClick r:id="rId7" action="ppaction://hlinksldjump"/>
            </p:cNvPr>
            <p:cNvSpPr/>
            <p:nvPr>
              <p:custDataLst>
                <p:tags r:id="rId8"/>
              </p:custDataLst>
            </p:nvPr>
          </p:nvSpPr>
          <p:spPr>
            <a:xfrm>
              <a:off x="2854981" y="2059128"/>
              <a:ext cx="3438525" cy="459740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cs typeface="+mn-ea"/>
                  <a:sym typeface="+mn-lt"/>
                </a:rPr>
                <a:t>中国舞剧、舞蹈诗的形成与发展</a:t>
              </a:r>
              <a:endParaRPr lang="zh-CN" altLang="en-US" sz="1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Number_2">
              <a:hlinkClick r:id="rId7" action="ppaction://hlinksldjump"/>
            </p:cNvPr>
            <p:cNvSpPr/>
            <p:nvPr>
              <p:custDataLst>
                <p:tags r:id="rId9"/>
              </p:custDataLst>
            </p:nvPr>
          </p:nvSpPr>
          <p:spPr>
            <a:xfrm>
              <a:off x="2344441" y="1912443"/>
              <a:ext cx="511175" cy="598170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360022" y="3168650"/>
            <a:ext cx="3933191" cy="561975"/>
            <a:chOff x="2577186" y="3405975"/>
            <a:chExt cx="3716337" cy="560294"/>
          </a:xfrm>
        </p:grpSpPr>
        <p:sp>
          <p:nvSpPr>
            <p:cNvPr id="23" name="MH_Entry_4">
              <a:hlinkClick r:id="rId10" action="ppaction://hlinksldjump"/>
            </p:cNvPr>
            <p:cNvSpPr/>
            <p:nvPr>
              <p:custDataLst>
                <p:tags r:id="rId11"/>
              </p:custDataLst>
            </p:nvPr>
          </p:nvSpPr>
          <p:spPr>
            <a:xfrm>
              <a:off x="3052378" y="3533228"/>
              <a:ext cx="3241145" cy="433041"/>
            </a:xfrm>
            <a:prstGeom prst="rect">
              <a:avLst/>
            </a:prstGeom>
            <a:solidFill>
              <a:srgbClr val="DAA7E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81000" tIns="0" rIns="405000" bIns="0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cs typeface="+mn-ea"/>
                  <a:sym typeface="+mn-lt"/>
                </a:rPr>
                <a:t>中国舞剧、舞蹈诗作品鉴赏</a:t>
              </a:r>
              <a:endParaRPr lang="zh-CN" altLang="en-US" sz="16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MH_Number_4">
              <a:hlinkClick r:id="rId10" action="ppaction://hlinksldjump"/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577186" y="3405975"/>
              <a:ext cx="475192" cy="559661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36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800" b="1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zh-CN" altLang="en-US" sz="1800" b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692525" cy="49784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舞剧、舞蹈诗的概念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en-US" altLang="zh-CN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5475" y="955040"/>
            <a:ext cx="78835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一、什么是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舞剧？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舞剧是以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舞蹈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为主要表达手段，由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人物、事件、矛盾冲突等要素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组成的一种集舞蹈、音乐和戏剧等艺术的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综合舞台表演形式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。舞剧是舞蹈创作与表演的高级形态，以舞蹈为主要艺术手段来表现戏剧冲突、塑造人物形象，并通过完整的戏剧结构表达深刻的主题与思想。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5475" y="955040"/>
            <a:ext cx="7883525" cy="22110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、什么是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舞蹈诗？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舞蹈诗是以舞蹈人体动作为载体，具有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完整的诗化结构、诗意的舞蹈形象以及与诗的内容统一的音乐、舞美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的综合舞台表演形式。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solidFill>
                <a:schemeClr val="accent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241085" y="3021750"/>
            <a:ext cx="2886235" cy="2121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9402" y="296979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目录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rgbClr val="FF0000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MH_Title"/>
          <p:cNvSpPr/>
          <p:nvPr>
            <p:custDataLst>
              <p:tags r:id="rId4"/>
            </p:custDataLst>
          </p:nvPr>
        </p:nvSpPr>
        <p:spPr>
          <a:xfrm>
            <a:off x="2431415" y="2263140"/>
            <a:ext cx="3692525" cy="497840"/>
          </a:xfrm>
          <a:prstGeom prst="rect">
            <a:avLst/>
          </a:prstGeom>
          <a:solidFill>
            <a:srgbClr val="C677D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 fontScale="80000"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100" b="1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2100" b="1" dirty="0">
                <a:solidFill>
                  <a:srgbClr val="FFFFFF"/>
                </a:solidFill>
                <a:cs typeface="+mn-ea"/>
                <a:sym typeface="+mn-lt"/>
              </a:rPr>
              <a:t>中国舞剧、舞蹈诗的形成与发展</a:t>
            </a:r>
            <a:endParaRPr lang="zh-CN" altLang="en-US" sz="21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"/>
          <p:cNvSpPr/>
          <p:nvPr>
            <p:custDataLst>
              <p:tags r:id="rId5"/>
            </p:custDataLst>
          </p:nvPr>
        </p:nvSpPr>
        <p:spPr>
          <a:xfrm>
            <a:off x="1851117" y="2088272"/>
            <a:ext cx="580291" cy="673426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9836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3600" b="1" dirty="0" smtClean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bldLvl="0" animBg="1"/>
      <p:bldP spid="2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2905" y="847725"/>
            <a:ext cx="7883525" cy="3161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lang="zh-CN" altLang="en-US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中国舞剧的形成与发展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中国舞剧作为一门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独立的艺术形式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，于</a:t>
            </a:r>
            <a:r>
              <a:rPr lang="en-US" altLang="zh-CN" sz="1800" b="1">
                <a:solidFill>
                  <a:schemeClr val="accent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20世纪二三十年代</a:t>
            </a: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才初见端倪，新舞蹈艺术先驱在吸收、借鉴与改造“外来艺术”基础上，开始了对中国民族舞剧的探索，凝结着我国老一辈舞蹈艺术家们的心血。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en-US" altLang="zh-CN" sz="1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3223" y="2611730"/>
            <a:ext cx="1747837" cy="1305192"/>
            <a:chOff x="1077252" y="2742843"/>
            <a:chExt cx="1858291" cy="1387673"/>
          </a:xfrm>
        </p:grpSpPr>
        <p:sp>
          <p:nvSpPr>
            <p:cNvPr id="44034" name="任意多边形 9"/>
            <p:cNvSpPr/>
            <p:nvPr/>
          </p:nvSpPr>
          <p:spPr bwMode="auto">
            <a:xfrm rot="16200000">
              <a:off x="1312561" y="2507534"/>
              <a:ext cx="1387673" cy="1858291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250306" y="2907052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17808" y="3020378"/>
              <a:ext cx="688557" cy="904314"/>
            </a:xfrm>
            <a:prstGeom prst="rect">
              <a:avLst/>
            </a:prstGeom>
            <a:noFill/>
          </p:spPr>
          <p:txBody>
            <a:bodyPr wrap="none" lIns="68271" tIns="34136" rIns="68271" bIns="34136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STEP</a:t>
              </a:r>
              <a:endParaRPr kumimoji="0" lang="en-US" altLang="zh-CN" sz="15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57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35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53929" y="2611730"/>
            <a:ext cx="1749028" cy="1305192"/>
            <a:chOff x="3034281" y="2742843"/>
            <a:chExt cx="1859557" cy="1387673"/>
          </a:xfrm>
        </p:grpSpPr>
        <p:sp>
          <p:nvSpPr>
            <p:cNvPr id="44038" name="任意多边形 21"/>
            <p:cNvSpPr/>
            <p:nvPr/>
          </p:nvSpPr>
          <p:spPr bwMode="auto">
            <a:xfrm rot="-5400000">
              <a:off x="3270223" y="2506901"/>
              <a:ext cx="1387673" cy="1859557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207579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56482" y="3020378"/>
              <a:ext cx="688558" cy="904314"/>
            </a:xfrm>
            <a:prstGeom prst="rect">
              <a:avLst/>
            </a:prstGeom>
            <a:noFill/>
          </p:spPr>
          <p:txBody>
            <a:bodyPr wrap="none" lIns="68271" tIns="34136" rIns="68271" bIns="34136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STEP</a:t>
              </a:r>
              <a:endParaRPr kumimoji="0" lang="en-US" altLang="zh-CN" sz="15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57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35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94636" y="2611730"/>
            <a:ext cx="1749028" cy="1305192"/>
            <a:chOff x="4991310" y="2742843"/>
            <a:chExt cx="1859557" cy="1387673"/>
          </a:xfrm>
        </p:grpSpPr>
        <p:sp>
          <p:nvSpPr>
            <p:cNvPr id="44042" name="任意多边形 24"/>
            <p:cNvSpPr/>
            <p:nvPr/>
          </p:nvSpPr>
          <p:spPr bwMode="auto">
            <a:xfrm rot="-5400000">
              <a:off x="5227252" y="2506901"/>
              <a:ext cx="1387673" cy="1859557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164851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333131" y="3020378"/>
              <a:ext cx="688558" cy="904314"/>
            </a:xfrm>
            <a:prstGeom prst="rect">
              <a:avLst/>
            </a:prstGeom>
            <a:noFill/>
          </p:spPr>
          <p:txBody>
            <a:bodyPr wrap="none" lIns="68271" tIns="34136" rIns="68271" bIns="34136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STEP</a:t>
              </a:r>
              <a:endParaRPr kumimoji="0" lang="en-US" altLang="zh-CN" sz="15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57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35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36532" y="2611730"/>
            <a:ext cx="1747837" cy="1305192"/>
            <a:chOff x="6949604" y="2742843"/>
            <a:chExt cx="1858291" cy="1387673"/>
          </a:xfrm>
        </p:grpSpPr>
        <p:sp>
          <p:nvSpPr>
            <p:cNvPr id="44046" name="任意多边形 27"/>
            <p:cNvSpPr/>
            <p:nvPr/>
          </p:nvSpPr>
          <p:spPr bwMode="auto">
            <a:xfrm rot="-5400000">
              <a:off x="7184913" y="2507534"/>
              <a:ext cx="1387673" cy="1858291"/>
            </a:xfrm>
            <a:custGeom>
              <a:avLst/>
              <a:gdLst>
                <a:gd name="T0" fmla="*/ 881353 w 1762708"/>
                <a:gd name="T1" fmla="*/ 0 h 2331146"/>
                <a:gd name="T2" fmla="*/ 881354 w 1762708"/>
                <a:gd name="T3" fmla="*/ 0 h 2331146"/>
                <a:gd name="T4" fmla="*/ 881354 w 1762708"/>
                <a:gd name="T5" fmla="*/ 0 h 2331146"/>
                <a:gd name="T6" fmla="*/ 1762708 w 1762708"/>
                <a:gd name="T7" fmla="*/ 881354 h 2331146"/>
                <a:gd name="T8" fmla="*/ 1374127 w 1762708"/>
                <a:gd name="T9" fmla="*/ 1612187 h 2331146"/>
                <a:gd name="T10" fmla="*/ 1372283 w 1762708"/>
                <a:gd name="T11" fmla="*/ 1613188 h 2331146"/>
                <a:gd name="T12" fmla="*/ 1372283 w 1762708"/>
                <a:gd name="T13" fmla="*/ 1855121 h 2331146"/>
                <a:gd name="T14" fmla="*/ 1503445 w 1762708"/>
                <a:gd name="T15" fmla="*/ 1855121 h 2331146"/>
                <a:gd name="T16" fmla="*/ 881353 w 1762708"/>
                <a:gd name="T17" fmla="*/ 2331146 h 2331146"/>
                <a:gd name="T18" fmla="*/ 259261 w 1762708"/>
                <a:gd name="T19" fmla="*/ 1855121 h 2331146"/>
                <a:gd name="T20" fmla="*/ 390423 w 1762708"/>
                <a:gd name="T21" fmla="*/ 1855121 h 2331146"/>
                <a:gd name="T22" fmla="*/ 390423 w 1762708"/>
                <a:gd name="T23" fmla="*/ 1613187 h 2331146"/>
                <a:gd name="T24" fmla="*/ 388581 w 1762708"/>
                <a:gd name="T25" fmla="*/ 1612187 h 2331146"/>
                <a:gd name="T26" fmla="*/ 0 w 1762708"/>
                <a:gd name="T27" fmla="*/ 881354 h 2331146"/>
                <a:gd name="T28" fmla="*/ 703731 w 1762708"/>
                <a:gd name="T29" fmla="*/ 17906 h 2331146"/>
                <a:gd name="T30" fmla="*/ 717461 w 1762708"/>
                <a:gd name="T31" fmla="*/ 16522 h 2331146"/>
                <a:gd name="T32" fmla="*/ 717462 w 1762708"/>
                <a:gd name="T33" fmla="*/ 16522 h 2331146"/>
                <a:gd name="T34" fmla="*/ 881353 w 1762708"/>
                <a:gd name="T35" fmla="*/ 0 h 23311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62708" h="2331146">
                  <a:moveTo>
                    <a:pt x="881353" y="0"/>
                  </a:moveTo>
                  <a:lnTo>
                    <a:pt x="881354" y="0"/>
                  </a:lnTo>
                  <a:cubicBezTo>
                    <a:pt x="1368112" y="0"/>
                    <a:pt x="1762708" y="394596"/>
                    <a:pt x="1762708" y="881354"/>
                  </a:cubicBezTo>
                  <a:cubicBezTo>
                    <a:pt x="1762708" y="1185578"/>
                    <a:pt x="1608569" y="1453801"/>
                    <a:pt x="1374127" y="1612187"/>
                  </a:cubicBezTo>
                  <a:lnTo>
                    <a:pt x="1372283" y="1613188"/>
                  </a:lnTo>
                  <a:lnTo>
                    <a:pt x="1372283" y="1855121"/>
                  </a:lnTo>
                  <a:lnTo>
                    <a:pt x="1503445" y="1855121"/>
                  </a:lnTo>
                  <a:lnTo>
                    <a:pt x="881353" y="2331146"/>
                  </a:lnTo>
                  <a:lnTo>
                    <a:pt x="259261" y="1855121"/>
                  </a:lnTo>
                  <a:lnTo>
                    <a:pt x="390423" y="1855121"/>
                  </a:lnTo>
                  <a:lnTo>
                    <a:pt x="390423" y="1613187"/>
                  </a:lnTo>
                  <a:lnTo>
                    <a:pt x="388581" y="1612187"/>
                  </a:lnTo>
                  <a:cubicBezTo>
                    <a:pt x="154139" y="1453801"/>
                    <a:pt x="0" y="1185578"/>
                    <a:pt x="0" y="881354"/>
                  </a:cubicBezTo>
                  <a:cubicBezTo>
                    <a:pt x="0" y="455441"/>
                    <a:pt x="302113" y="100089"/>
                    <a:pt x="703731" y="17906"/>
                  </a:cubicBezTo>
                  <a:lnTo>
                    <a:pt x="717461" y="16522"/>
                  </a:lnTo>
                  <a:lnTo>
                    <a:pt x="717462" y="16522"/>
                  </a:lnTo>
                  <a:cubicBezTo>
                    <a:pt x="770400" y="5689"/>
                    <a:pt x="825213" y="0"/>
                    <a:pt x="8813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8271" tIns="34136" rIns="68271" bIns="34136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122123" y="2907053"/>
              <a:ext cx="1072788" cy="105947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lIns="68271" tIns="34136" rIns="68271" bIns="34136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7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307880" y="3020378"/>
              <a:ext cx="688558" cy="904314"/>
            </a:xfrm>
            <a:prstGeom prst="rect">
              <a:avLst/>
            </a:prstGeom>
            <a:noFill/>
          </p:spPr>
          <p:txBody>
            <a:bodyPr wrap="none" lIns="68271" tIns="34136" rIns="68271" bIns="34136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STEP</a:t>
              </a:r>
              <a:endParaRPr kumimoji="0" lang="en-US" altLang="zh-CN" sz="15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57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35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98"/>
          <p:cNvGrpSpPr/>
          <p:nvPr/>
        </p:nvGrpSpPr>
        <p:grpSpPr bwMode="auto">
          <a:xfrm>
            <a:off x="822181" y="1676623"/>
            <a:ext cx="1804988" cy="682977"/>
            <a:chOff x="3203991" y="4207856"/>
            <a:chExt cx="2407376" cy="922438"/>
          </a:xfrm>
        </p:grpSpPr>
        <p:sp>
          <p:nvSpPr>
            <p:cNvPr id="25" name="矩形 47"/>
            <p:cNvSpPr>
              <a:spLocks noChangeArrowheads="1"/>
            </p:cNvSpPr>
            <p:nvPr/>
          </p:nvSpPr>
          <p:spPr bwMode="auto">
            <a:xfrm>
              <a:off x="3203991" y="4716054"/>
              <a:ext cx="2407376" cy="41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（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1949—1956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文本框 48"/>
            <p:cNvSpPr>
              <a:spLocks noChangeArrowheads="1"/>
            </p:cNvSpPr>
            <p:nvPr/>
          </p:nvSpPr>
          <p:spPr bwMode="auto">
            <a:xfrm>
              <a:off x="3497873" y="4207856"/>
              <a:ext cx="1820035" cy="623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探索期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组合 98"/>
          <p:cNvGrpSpPr/>
          <p:nvPr/>
        </p:nvGrpSpPr>
        <p:grpSpPr bwMode="auto">
          <a:xfrm>
            <a:off x="2882441" y="1676623"/>
            <a:ext cx="1804988" cy="682977"/>
            <a:chOff x="3508035" y="4207856"/>
            <a:chExt cx="2407376" cy="922438"/>
          </a:xfrm>
        </p:grpSpPr>
        <p:sp>
          <p:nvSpPr>
            <p:cNvPr id="36" name="矩形 47"/>
            <p:cNvSpPr>
              <a:spLocks noChangeArrowheads="1"/>
            </p:cNvSpPr>
            <p:nvPr/>
          </p:nvSpPr>
          <p:spPr bwMode="auto">
            <a:xfrm>
              <a:off x="3508035" y="4716054"/>
              <a:ext cx="2407376" cy="41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（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1956—1966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文本框 48"/>
            <p:cNvSpPr>
              <a:spLocks noChangeArrowheads="1"/>
            </p:cNvSpPr>
            <p:nvPr/>
          </p:nvSpPr>
          <p:spPr bwMode="auto">
            <a:xfrm>
              <a:off x="3654552" y="4207856"/>
              <a:ext cx="1820035" cy="622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建构期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98"/>
          <p:cNvGrpSpPr/>
          <p:nvPr/>
        </p:nvGrpSpPr>
        <p:grpSpPr bwMode="auto">
          <a:xfrm>
            <a:off x="4594992" y="1676623"/>
            <a:ext cx="1804988" cy="682977"/>
            <a:chOff x="3353048" y="4207856"/>
            <a:chExt cx="2407376" cy="922438"/>
          </a:xfrm>
        </p:grpSpPr>
        <p:sp>
          <p:nvSpPr>
            <p:cNvPr id="39" name="矩形 47"/>
            <p:cNvSpPr>
              <a:spLocks noChangeArrowheads="1"/>
            </p:cNvSpPr>
            <p:nvPr/>
          </p:nvSpPr>
          <p:spPr bwMode="auto">
            <a:xfrm>
              <a:off x="3353048" y="4716054"/>
              <a:ext cx="2407376" cy="41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（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1967—1978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文本框 48"/>
            <p:cNvSpPr>
              <a:spLocks noChangeArrowheads="1"/>
            </p:cNvSpPr>
            <p:nvPr/>
          </p:nvSpPr>
          <p:spPr bwMode="auto">
            <a:xfrm>
              <a:off x="3508035" y="4207856"/>
              <a:ext cx="1819824" cy="621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巩固期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98"/>
          <p:cNvGrpSpPr/>
          <p:nvPr/>
        </p:nvGrpSpPr>
        <p:grpSpPr bwMode="auto">
          <a:xfrm>
            <a:off x="6633227" y="1676400"/>
            <a:ext cx="1805288" cy="683147"/>
            <a:chOff x="3508035" y="4207856"/>
            <a:chExt cx="2407376" cy="922252"/>
          </a:xfrm>
        </p:grpSpPr>
        <p:sp>
          <p:nvSpPr>
            <p:cNvPr id="47" name="矩形 47"/>
            <p:cNvSpPr>
              <a:spLocks noChangeArrowheads="1"/>
            </p:cNvSpPr>
            <p:nvPr/>
          </p:nvSpPr>
          <p:spPr bwMode="auto">
            <a:xfrm>
              <a:off x="3508035" y="4716054"/>
              <a:ext cx="2407376" cy="414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（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1978—    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文本框 48"/>
            <p:cNvSpPr>
              <a:spLocks noChangeArrowheads="1"/>
            </p:cNvSpPr>
            <p:nvPr/>
          </p:nvSpPr>
          <p:spPr bwMode="auto">
            <a:xfrm>
              <a:off x="3579989" y="4207856"/>
              <a:ext cx="1819824" cy="621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丰富期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1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12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ags/tag21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NUMBER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1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MH_CONTENTSID" val="290"/>
  <p:tag name="MH_SECTIONID" val="291,292,293,294,"/>
  <p:tag name="KSO_WPP_MARK_KEY" val="961b164f-3acc-4516-8266-69843993805a"/>
  <p:tag name="COMMONDATA" val="eyJoZGlkIjoiMTY3OTNhODFkZmQ1ZDY0ZDZkYjNmOWQ2ZDMxNDhmZjEifQ=="/>
</p:tagLst>
</file>

<file path=ppt/tags/tag4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1"/>
</p:tagLst>
</file>

<file path=ppt/tags/tag5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2"/>
</p:tagLst>
</file>

<file path=ppt/tags/tag6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2"/>
</p:tagLst>
</file>

<file path=ppt/tags/tag7.xml><?xml version="1.0" encoding="utf-8"?>
<p:tagLst xmlns:p="http://schemas.openxmlformats.org/presentationml/2006/main">
  <p:tag name="MH" val="20170401212220"/>
  <p:tag name="MH_LIBRARY" val="CONTENTS"/>
  <p:tag name="MH_TYPE" val="ENTRY"/>
  <p:tag name="ID" val="547146"/>
  <p:tag name="MH_ORDER" val="4"/>
</p:tagLst>
</file>

<file path=ppt/tags/tag8.xml><?xml version="1.0" encoding="utf-8"?>
<p:tagLst xmlns:p="http://schemas.openxmlformats.org/presentationml/2006/main">
  <p:tag name="MH" val="20170401212220"/>
  <p:tag name="MH_LIBRARY" val="CONTENTS"/>
  <p:tag name="MH_TYPE" val="NUMBER"/>
  <p:tag name="ID" val="547146"/>
  <p:tag name="MH_ORDER" val="4"/>
</p:tagLst>
</file>

<file path=ppt/tags/tag9.xml><?xml version="1.0" encoding="utf-8"?>
<p:tagLst xmlns:p="http://schemas.openxmlformats.org/presentationml/2006/main">
  <p:tag name="MH" val="20170401212220"/>
  <p:tag name="MH_LIBRARY" val="CONTENTS"/>
  <p:tag name="MH_TYPE" val="TITLE"/>
  <p:tag name="ID" val="547146"/>
</p:tagLst>
</file>

<file path=ppt/theme/theme1.xml><?xml version="1.0" encoding="utf-8"?>
<a:theme xmlns:a="http://schemas.openxmlformats.org/drawingml/2006/main" name="第一PPT，www.1ppt.com">
  <a:themeElements>
    <a:clrScheme name="自定义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C10E4"/>
      </a:accent1>
      <a:accent2>
        <a:srgbClr val="2E76F1"/>
      </a:accent2>
      <a:accent3>
        <a:srgbClr val="CF137C"/>
      </a:accent3>
      <a:accent4>
        <a:srgbClr val="073AA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sy5ed5o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3906</Words>
  <Application>WPS 演示</Application>
  <PresentationFormat>全屏显示(16:9)</PresentationFormat>
  <Paragraphs>285</Paragraphs>
  <Slides>26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Arial</vt:lpstr>
      <vt:lpstr>宋体</vt:lpstr>
      <vt:lpstr>Wingdings</vt:lpstr>
      <vt:lpstr>等线</vt:lpstr>
      <vt:lpstr>微软雅黑</vt:lpstr>
      <vt:lpstr>Calibri</vt:lpstr>
      <vt:lpstr>方正正黑简体</vt:lpstr>
      <vt:lpstr>黑体</vt:lpstr>
      <vt:lpstr>Calibri</vt:lpstr>
      <vt:lpstr>Arial Unicode MS</vt:lpstr>
      <vt:lpstr>Times New Roman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舞蹈培训</dc:title>
  <dc:creator>第一PPT</dc:creator>
  <cp:keywords>www.1ppt.com</cp:keywords>
  <dc:description>www.1ppt.com</dc:description>
  <cp:lastModifiedBy>云卷云舒</cp:lastModifiedBy>
  <cp:revision>77</cp:revision>
  <dcterms:created xsi:type="dcterms:W3CDTF">2017-03-04T06:55:00Z</dcterms:created>
  <dcterms:modified xsi:type="dcterms:W3CDTF">2023-09-20T00:47:12Z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98406CEFD8964A21B9473DB59804EB43_13</vt:lpwstr>
  </property>
  <property fmtid="{D5CDD505-2E9C-101B-9397-08002B2CF9AE}" pid="3" name="KSOProductBuildVer">
    <vt:lpwstr>2052-12.1.0.15374</vt:lpwstr>
  </property>
</Properties>
</file>